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3" r:id="rId9"/>
    <p:sldId id="264" r:id="rId10"/>
    <p:sldId id="276" r:id="rId11"/>
    <p:sldId id="275" r:id="rId12"/>
    <p:sldId id="269" r:id="rId13"/>
    <p:sldId id="270" r:id="rId14"/>
    <p:sldId id="279" r:id="rId15"/>
    <p:sldId id="268" r:id="rId16"/>
    <p:sldId id="277" r:id="rId17"/>
    <p:sldId id="278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AF6E-4BBF-4845-9635-AD8A979D0009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9640-EDC5-488D-B8A4-FC35E0024E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dpwesthampstead@gmail.com" TargetMode="External"/><Relationship Id="rId2" Type="http://schemas.openxmlformats.org/officeDocument/2006/relationships/hyperlink" Target="http://www.ndpwesthampstead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656183"/>
          </a:xfrm>
        </p:spPr>
        <p:txBody>
          <a:bodyPr/>
          <a:lstStyle/>
          <a:p>
            <a:r>
              <a:rPr lang="en-GB" dirty="0" smtClean="0"/>
              <a:t>James Earl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6400800" cy="1368152"/>
          </a:xfrm>
        </p:spPr>
        <p:txBody>
          <a:bodyPr>
            <a:normAutofit fontScale="85000" lnSpcReduction="10000"/>
          </a:bodyPr>
          <a:lstStyle/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Chair, Fortune Green &amp; West Hampstead Neighbourhood Development Forum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ndpwesthampstead.org.uk/images/ndflogo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437112"/>
            <a:ext cx="669674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West Hampstead Growth Area map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User\Desktop\WHGAnew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319" y="1600200"/>
            <a:ext cx="64013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Camden Council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Our local authority</a:t>
            </a:r>
          </a:p>
          <a:p>
            <a:r>
              <a:rPr lang="en-GB" dirty="0" smtClean="0"/>
              <a:t>Duty to support and offer technical support to the NDF</a:t>
            </a:r>
          </a:p>
          <a:p>
            <a:r>
              <a:rPr lang="en-GB" dirty="0" smtClean="0"/>
              <a:t>Most of our work has been done with Camden planning officers</a:t>
            </a:r>
          </a:p>
          <a:p>
            <a:r>
              <a:rPr lang="en-GB" dirty="0" smtClean="0"/>
              <a:t>Camden has a high number of NDFs</a:t>
            </a:r>
          </a:p>
          <a:p>
            <a:r>
              <a:rPr lang="en-GB" dirty="0" smtClean="0"/>
              <a:t>We’re the first NDF in Camden to produce a proposed final draft (and only the second in London!)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Our Neighbourhood Plan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We worked through a series of drafts – the proposed final draft is the 7</a:t>
            </a:r>
            <a:r>
              <a:rPr lang="en-GB" baseline="30000" dirty="0" smtClean="0"/>
              <a:t>th</a:t>
            </a:r>
            <a:endParaRPr lang="en-GB" dirty="0" smtClean="0"/>
          </a:p>
          <a:p>
            <a:r>
              <a:rPr lang="en-GB" dirty="0" smtClean="0"/>
              <a:t>The Plan has 17 </a:t>
            </a:r>
            <a:r>
              <a:rPr lang="en-GB" dirty="0" smtClean="0">
                <a:solidFill>
                  <a:srgbClr val="0070C0"/>
                </a:solidFill>
              </a:rPr>
              <a:t>policies</a:t>
            </a:r>
            <a:r>
              <a:rPr lang="en-GB" dirty="0" smtClean="0"/>
              <a:t> – plus </a:t>
            </a:r>
            <a:r>
              <a:rPr lang="en-GB" dirty="0" smtClean="0">
                <a:solidFill>
                  <a:srgbClr val="00B050"/>
                </a:solidFill>
              </a:rPr>
              <a:t>recommendations</a:t>
            </a:r>
            <a:r>
              <a:rPr lang="en-GB" dirty="0" smtClean="0"/>
              <a:t> (projects) for action</a:t>
            </a:r>
            <a:endParaRPr lang="en-GB" dirty="0"/>
          </a:p>
        </p:txBody>
      </p:sp>
      <p:pic>
        <p:nvPicPr>
          <p:cNvPr id="7170" name="Picture 2" descr="C:\Users\User\Desktop\frontpagejpe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672" y="1600200"/>
            <a:ext cx="31996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Policies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Housing</a:t>
            </a:r>
          </a:p>
          <a:p>
            <a:pPr marL="514350" indent="-514350">
              <a:buAutoNum type="arabicPeriod"/>
            </a:pPr>
            <a:r>
              <a:rPr lang="en-GB" dirty="0" smtClean="0"/>
              <a:t>Design &amp; Character</a:t>
            </a:r>
          </a:p>
          <a:p>
            <a:pPr marL="514350" indent="-514350">
              <a:buAutoNum type="arabicPeriod"/>
            </a:pPr>
            <a:r>
              <a:rPr lang="en-GB" dirty="0" smtClean="0"/>
              <a:t>Conservation Areas</a:t>
            </a:r>
          </a:p>
          <a:p>
            <a:pPr marL="514350" indent="-514350">
              <a:buAutoNum type="arabicPeriod"/>
            </a:pPr>
            <a:r>
              <a:rPr lang="en-GB" dirty="0" smtClean="0"/>
              <a:t>Growth Area</a:t>
            </a:r>
          </a:p>
          <a:p>
            <a:pPr marL="514350" indent="-514350">
              <a:buAutoNum type="arabicPeriod"/>
            </a:pPr>
            <a:r>
              <a:rPr lang="en-GB" dirty="0" smtClean="0"/>
              <a:t>Specific Sites</a:t>
            </a:r>
          </a:p>
          <a:p>
            <a:pPr marL="514350" indent="-514350">
              <a:buAutoNum type="arabicPeriod"/>
            </a:pPr>
            <a:r>
              <a:rPr lang="en-GB" dirty="0" smtClean="0"/>
              <a:t>Public Transport</a:t>
            </a:r>
          </a:p>
          <a:p>
            <a:pPr marL="514350" indent="-514350">
              <a:buAutoNum type="arabicPeriod"/>
            </a:pPr>
            <a:r>
              <a:rPr lang="en-GB" dirty="0" smtClean="0"/>
              <a:t>Roads</a:t>
            </a:r>
          </a:p>
          <a:p>
            <a:pPr marL="514350" indent="-514350">
              <a:buAutoNum type="arabicPeriod"/>
            </a:pPr>
            <a:r>
              <a:rPr lang="en-GB" dirty="0" smtClean="0"/>
              <a:t>Cycling</a:t>
            </a:r>
          </a:p>
          <a:p>
            <a:pPr marL="514350" indent="-514350">
              <a:buAutoNum type="arabicPeriod"/>
            </a:pPr>
            <a:r>
              <a:rPr lang="en-GB" dirty="0" smtClean="0"/>
              <a:t>Walking</a:t>
            </a:r>
          </a:p>
          <a:p>
            <a:pPr marL="514350" indent="-514350">
              <a:buAutoNum type="arabicPeriod"/>
            </a:pPr>
            <a:r>
              <a:rPr lang="en-GB" dirty="0" smtClean="0"/>
              <a:t>Community Facilities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11. Business, Commercial &amp; Employment sites</a:t>
            </a:r>
          </a:p>
          <a:p>
            <a:pPr>
              <a:buNone/>
            </a:pPr>
            <a:r>
              <a:rPr lang="en-GB" dirty="0" smtClean="0"/>
              <a:t>12. West Hampstead Town Centre</a:t>
            </a:r>
          </a:p>
          <a:p>
            <a:pPr>
              <a:buNone/>
            </a:pPr>
            <a:r>
              <a:rPr lang="en-GB" dirty="0" smtClean="0"/>
              <a:t>13. Mill Lane Neighbourhood Centre</a:t>
            </a:r>
          </a:p>
          <a:p>
            <a:pPr>
              <a:buNone/>
            </a:pPr>
            <a:r>
              <a:rPr lang="en-GB" dirty="0" smtClean="0"/>
              <a:t>14. Fortune Green Neighbourhood Centre</a:t>
            </a:r>
          </a:p>
          <a:p>
            <a:pPr>
              <a:buNone/>
            </a:pPr>
            <a:r>
              <a:rPr lang="en-GB" dirty="0" smtClean="0"/>
              <a:t>15. Green Space designation</a:t>
            </a:r>
          </a:p>
          <a:p>
            <a:pPr>
              <a:buNone/>
            </a:pPr>
            <a:r>
              <a:rPr lang="en-GB" dirty="0" smtClean="0"/>
              <a:t>16. Green/open Space</a:t>
            </a:r>
          </a:p>
          <a:p>
            <a:pPr>
              <a:buNone/>
            </a:pPr>
            <a:r>
              <a:rPr lang="en-GB" dirty="0" smtClean="0"/>
              <a:t>17. Trees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Additional documents needed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Delivery Plan (see 5.1)</a:t>
            </a:r>
          </a:p>
          <a:p>
            <a:r>
              <a:rPr lang="en-GB" dirty="0" smtClean="0"/>
              <a:t>Consultation Statement (draft in February)</a:t>
            </a:r>
          </a:p>
          <a:p>
            <a:r>
              <a:rPr lang="en-GB" dirty="0" smtClean="0"/>
              <a:t>Statement of Basic Conditions (Appendix 1)</a:t>
            </a:r>
          </a:p>
          <a:p>
            <a:r>
              <a:rPr lang="en-GB" dirty="0" smtClean="0"/>
              <a:t>Sustainability Appraisal (Appendix 2)</a:t>
            </a:r>
          </a:p>
          <a:p>
            <a:r>
              <a:rPr lang="en-GB" dirty="0" smtClean="0"/>
              <a:t>Strategic Environmental Assessment (</a:t>
            </a:r>
            <a:r>
              <a:rPr lang="en-GB" dirty="0" smtClean="0">
                <a:solidFill>
                  <a:srgbClr val="FF0000"/>
                </a:solidFill>
              </a:rPr>
              <a:t>TBC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 want your views on the Plan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User\Desktop\NDFleafl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672" y="1600200"/>
            <a:ext cx="3199655" cy="4525963"/>
          </a:xfrm>
          <a:prstGeom prst="rect">
            <a:avLst/>
          </a:prstGeom>
          <a:noFill/>
        </p:spPr>
      </p:pic>
      <p:pic>
        <p:nvPicPr>
          <p:cNvPr id="6147" name="Picture 3" descr="C:\Users\User\Desktop\NDFleafle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672" y="1600200"/>
            <a:ext cx="31996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We also need your help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Spreading the word about the Plan</a:t>
            </a:r>
          </a:p>
          <a:p>
            <a:r>
              <a:rPr lang="en-GB" dirty="0" smtClean="0"/>
              <a:t>Submitting your comments – both individuals and groups</a:t>
            </a:r>
          </a:p>
          <a:p>
            <a:r>
              <a:rPr lang="en-GB" dirty="0" smtClean="0"/>
              <a:t>Donations to fund the last stage of our work</a:t>
            </a:r>
          </a:p>
          <a:p>
            <a:r>
              <a:rPr lang="en-GB" dirty="0" smtClean="0"/>
              <a:t>Volunteers to help with the referendum stage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What happens next?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Deadline for comments: Friday 28</a:t>
            </a:r>
            <a:r>
              <a:rPr lang="en-GB" baseline="30000" dirty="0" smtClean="0"/>
              <a:t>th</a:t>
            </a:r>
            <a:r>
              <a:rPr lang="en-GB" dirty="0" smtClean="0"/>
              <a:t> February</a:t>
            </a:r>
          </a:p>
          <a:p>
            <a:r>
              <a:rPr lang="en-GB" dirty="0" smtClean="0"/>
              <a:t>March: NDF committee meet to review comments</a:t>
            </a:r>
          </a:p>
          <a:p>
            <a:r>
              <a:rPr lang="en-GB" dirty="0" smtClean="0"/>
              <a:t>April: Plan due to be submitted to Camden Council</a:t>
            </a:r>
          </a:p>
          <a:p>
            <a:r>
              <a:rPr lang="en-GB" dirty="0" smtClean="0"/>
              <a:t>(May: local elections)</a:t>
            </a:r>
          </a:p>
          <a:p>
            <a:r>
              <a:rPr lang="en-GB" dirty="0" smtClean="0"/>
              <a:t>June/July: Camden Council 6 week consultation</a:t>
            </a:r>
          </a:p>
          <a:p>
            <a:r>
              <a:rPr lang="en-GB" dirty="0" smtClean="0"/>
              <a:t>Summer: Plan goes to inspector for examination</a:t>
            </a:r>
          </a:p>
          <a:p>
            <a:r>
              <a:rPr lang="en-GB" dirty="0" smtClean="0"/>
              <a:t>Autumn: if approved, the Plan will go to a referendum of all those living in the </a:t>
            </a:r>
            <a:r>
              <a:rPr lang="en-GB" dirty="0" smtClean="0"/>
              <a:t>Area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Website: </a:t>
            </a:r>
            <a:r>
              <a:rPr lang="en-GB" dirty="0" smtClean="0">
                <a:hlinkClick r:id="rId2"/>
              </a:rPr>
              <a:t>www.ndpwesthampstead.org.uk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Email: </a:t>
            </a:r>
            <a:r>
              <a:rPr lang="en-GB" dirty="0" smtClean="0">
                <a:hlinkClick r:id="rId3"/>
              </a:rPr>
              <a:t>ndpwesthampstead@gmail.com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Twitter: </a:t>
            </a:r>
            <a:r>
              <a:rPr lang="en-GB" dirty="0" smtClean="0">
                <a:solidFill>
                  <a:srgbClr val="0070C0"/>
                </a:solidFill>
              </a:rPr>
              <a:t>@WHampsteadNDF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2" descr="http://www.ndpwesthampstead.org.uk/images/ndflogo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669674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3633267"/>
          </a:xfrm>
        </p:spPr>
        <p:txBody>
          <a:bodyPr/>
          <a:lstStyle/>
          <a:p>
            <a:r>
              <a:rPr lang="en-GB" dirty="0" smtClean="0"/>
              <a:t>The NDF was established in January 2012</a:t>
            </a:r>
          </a:p>
          <a:p>
            <a:r>
              <a:rPr lang="en-GB" dirty="0" smtClean="0"/>
              <a:t>The Forum &amp; Area were designated by the London Borough of Camden in May 2013</a:t>
            </a:r>
          </a:p>
          <a:p>
            <a:r>
              <a:rPr lang="en-GB" dirty="0" smtClean="0"/>
              <a:t>The Forum published the proposed final draft of the Neighbourhood Plan in January 2014</a:t>
            </a:r>
            <a:endParaRPr lang="en-GB" dirty="0"/>
          </a:p>
        </p:txBody>
      </p:sp>
      <p:pic>
        <p:nvPicPr>
          <p:cNvPr id="4" name="Picture 2" descr="http://www.ndpwesthampstead.org.uk/images/ndflogo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3"/>
            <a:ext cx="669674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mes\Desktop\NDF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54" y="0"/>
            <a:ext cx="78716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2011 Census</a:t>
            </a:r>
            <a:r>
              <a:rPr lang="en-GB" dirty="0"/>
              <a:t/>
            </a:r>
            <a:br>
              <a:rPr lang="en-GB" dirty="0"/>
            </a:br>
            <a:r>
              <a:rPr lang="en-GB" sz="3100" i="1" dirty="0" smtClean="0"/>
              <a:t>(Fortune Green &amp; West Hampstead)</a:t>
            </a:r>
            <a:endParaRPr lang="en-GB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Population: 24,000</a:t>
            </a:r>
          </a:p>
          <a:p>
            <a:r>
              <a:rPr lang="en-GB" dirty="0" smtClean="0"/>
              <a:t>Households: 11,000</a:t>
            </a:r>
          </a:p>
          <a:p>
            <a:r>
              <a:rPr lang="en-GB" dirty="0" smtClean="0"/>
              <a:t>71% housing is flats or apartments</a:t>
            </a:r>
          </a:p>
          <a:p>
            <a:r>
              <a:rPr lang="en-GB" dirty="0" smtClean="0"/>
              <a:t>36% owner occupied</a:t>
            </a:r>
          </a:p>
          <a:p>
            <a:r>
              <a:rPr lang="en-GB" dirty="0" smtClean="0"/>
              <a:t>44% private rented</a:t>
            </a:r>
          </a:p>
          <a:p>
            <a:r>
              <a:rPr lang="en-GB" dirty="0" smtClean="0"/>
              <a:t>20% social rented</a:t>
            </a:r>
          </a:p>
          <a:p>
            <a:r>
              <a:rPr lang="en-GB" dirty="0" smtClean="0"/>
              <a:t>Area covered: 189 hectares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The Planning Context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National Planning Policy Framework (for England)</a:t>
            </a:r>
          </a:p>
          <a:p>
            <a:r>
              <a:rPr lang="en-GB" dirty="0" smtClean="0"/>
              <a:t>The London Plan </a:t>
            </a:r>
          </a:p>
          <a:p>
            <a:r>
              <a:rPr lang="en-GB" dirty="0" smtClean="0"/>
              <a:t>Camden Council LDF &amp; Core Strategy</a:t>
            </a:r>
          </a:p>
          <a:p>
            <a:r>
              <a:rPr lang="en-GB" dirty="0" smtClean="0"/>
              <a:t>Also:</a:t>
            </a:r>
          </a:p>
          <a:p>
            <a:r>
              <a:rPr lang="en-GB" dirty="0" smtClean="0"/>
              <a:t>Camden SPG</a:t>
            </a:r>
          </a:p>
          <a:p>
            <a:r>
              <a:rPr lang="en-GB" dirty="0" smtClean="0"/>
              <a:t>West Hampstead Place Plan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What have we done?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 NDF meetings</a:t>
            </a:r>
          </a:p>
          <a:p>
            <a:r>
              <a:rPr lang="en-GB" dirty="0" smtClean="0"/>
              <a:t>4 Workshops</a:t>
            </a:r>
          </a:p>
          <a:p>
            <a:r>
              <a:rPr lang="en-GB" dirty="0" smtClean="0"/>
              <a:t>At least 6 Farmers’ market stalls</a:t>
            </a:r>
          </a:p>
          <a:p>
            <a:r>
              <a:rPr lang="en-GB" dirty="0" smtClean="0"/>
              <a:t>2 Jester Festival stalls</a:t>
            </a:r>
          </a:p>
          <a:p>
            <a:r>
              <a:rPr lang="en-GB" dirty="0" smtClean="0"/>
              <a:t>Christmas market</a:t>
            </a:r>
          </a:p>
          <a:p>
            <a:r>
              <a:rPr lang="en-GB" dirty="0" smtClean="0"/>
              <a:t>Leaflet to every household in the area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How have we engaged &amp; consulted?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Mailing list: around 300 people</a:t>
            </a:r>
          </a:p>
          <a:p>
            <a:r>
              <a:rPr lang="en-GB" dirty="0" smtClean="0"/>
              <a:t>Twitter: more than 700 followers</a:t>
            </a:r>
          </a:p>
          <a:p>
            <a:r>
              <a:rPr lang="en-GB" dirty="0" smtClean="0"/>
              <a:t>West Hampstead Life blog</a:t>
            </a:r>
          </a:p>
          <a:p>
            <a:r>
              <a:rPr lang="en-GB" dirty="0" smtClean="0"/>
              <a:t>Leaflets, surveys, meetings, Area Action Forums, Residents groups meetings, meetings with developers, local press coverage, churches, schools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London Plan: West Hampstead Growth Area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Map 2.4</a:t>
            </a:r>
          </a:p>
          <a:p>
            <a:r>
              <a:rPr lang="en-GB" dirty="0" smtClean="0"/>
              <a:t>10 “Areas for Intensification”</a:t>
            </a:r>
          </a:p>
          <a:p>
            <a:r>
              <a:rPr lang="en-GB" dirty="0" smtClean="0"/>
              <a:t>“West Hampstead Interchange” is one of them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London Plan: WH Growth Area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Annex One</a:t>
            </a:r>
          </a:p>
          <a:p>
            <a:r>
              <a:rPr lang="en-GB" dirty="0" smtClean="0"/>
              <a:t>West Hampstead Interchange:</a:t>
            </a:r>
          </a:p>
          <a:p>
            <a:r>
              <a:rPr lang="en-GB" dirty="0" smtClean="0"/>
              <a:t>“A significant inner London transport interchange with potential to improve connections between rail, underground and bus and to secure an uplift in development capacity through intensification”</a:t>
            </a:r>
          </a:p>
          <a:p>
            <a:r>
              <a:rPr lang="en-GB" dirty="0" smtClean="0"/>
              <a:t>Indicative employment capacity: 100</a:t>
            </a:r>
          </a:p>
          <a:p>
            <a:r>
              <a:rPr lang="en-GB" dirty="0" smtClean="0"/>
              <a:t>Minimum new homes: 800</a:t>
            </a:r>
          </a:p>
          <a:p>
            <a:r>
              <a:rPr lang="en-GB" dirty="0" smtClean="0"/>
              <a:t>2010-2031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567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James Earl</vt:lpstr>
      <vt:lpstr>Slide 2</vt:lpstr>
      <vt:lpstr>Slide 3</vt:lpstr>
      <vt:lpstr>2011 Census (Fortune Green &amp; West Hampstead)</vt:lpstr>
      <vt:lpstr>The Planning Context</vt:lpstr>
      <vt:lpstr>What have we done?</vt:lpstr>
      <vt:lpstr>How have we engaged &amp; consulted?</vt:lpstr>
      <vt:lpstr>London Plan: West Hampstead Growth Area</vt:lpstr>
      <vt:lpstr>London Plan: WH Growth Area</vt:lpstr>
      <vt:lpstr>West Hampstead Growth Area map</vt:lpstr>
      <vt:lpstr>Camden Council</vt:lpstr>
      <vt:lpstr>Our Neighbourhood Plan</vt:lpstr>
      <vt:lpstr>Policies</vt:lpstr>
      <vt:lpstr>Additional documents needed</vt:lpstr>
      <vt:lpstr>We want your views on the Plan</vt:lpstr>
      <vt:lpstr>We also need your help</vt:lpstr>
      <vt:lpstr>What happens next?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Earl</dc:title>
  <dc:creator>User</dc:creator>
  <cp:lastModifiedBy>User</cp:lastModifiedBy>
  <cp:revision>34</cp:revision>
  <dcterms:created xsi:type="dcterms:W3CDTF">2014-01-14T12:33:31Z</dcterms:created>
  <dcterms:modified xsi:type="dcterms:W3CDTF">2014-01-28T09:42:32Z</dcterms:modified>
</cp:coreProperties>
</file>